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removePersonalInfoOnSave="1" saveSubsetFonts="1">
  <p:sldMasterIdLst>
    <p:sldMasterId id="2147483656" r:id="rId1"/>
  </p:sldMasterIdLst>
  <p:notesMasterIdLst>
    <p:notesMasterId r:id="rId12"/>
  </p:notesMasterIdLst>
  <p:sldIdLst>
    <p:sldId id="264" r:id="rId2"/>
    <p:sldId id="257" r:id="rId3"/>
    <p:sldId id="266" r:id="rId4"/>
    <p:sldId id="258" r:id="rId5"/>
    <p:sldId id="263" r:id="rId6"/>
    <p:sldId id="267" r:id="rId7"/>
    <p:sldId id="268" r:id="rId8"/>
    <p:sldId id="259" r:id="rId9"/>
    <p:sldId id="269" r:id="rId10"/>
    <p:sldId id="265" r:id="rId11"/>
  </p:sldIdLst>
  <p:sldSz cx="9144000" cy="6858000" type="screen4x3"/>
  <p:notesSz cx="6858000" cy="9144000"/>
  <p:custDataLst>
    <p:tags r:id="rId13"/>
  </p:custData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600FF"/>
    <a:srgbClr val="009999"/>
    <a:srgbClr val="FF3300"/>
    <a:srgbClr val="FF6633"/>
    <a:srgbClr val="F8F8F8"/>
    <a:srgbClr val="FFFF99"/>
    <a:srgbClr val="FFFF00"/>
    <a:srgbClr val="B2B2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45" autoAdjust="0"/>
  </p:normalViewPr>
  <p:slideViewPr>
    <p:cSldViewPr>
      <p:cViewPr varScale="1">
        <p:scale>
          <a:sx n="84" d="100"/>
          <a:sy n="84" d="100"/>
        </p:scale>
        <p:origin x="-1402" y="-6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0" hangingPunct="0">
              <a:defRPr sz="120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0" hangingPunct="0">
              <a:defRPr sz="120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331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2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 smtClean="0"/>
            </a:lvl1pPr>
          </a:lstStyle>
          <a:p>
            <a:pPr>
              <a:defRPr/>
            </a:pPr>
            <a:fld id="{EBE66190-B5E7-4D34-B779-E7C0874142F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179041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050"/>
          <p:cNvSpPr>
            <a:spLocks noGrp="1" noChangeArrowheads="1"/>
          </p:cNvSpPr>
          <p:nvPr>
            <p:ph type="ctrTitle"/>
          </p:nvPr>
        </p:nvSpPr>
        <p:spPr>
          <a:xfrm>
            <a:off x="685800" y="2819400"/>
            <a:ext cx="7772400" cy="2057400"/>
          </a:xfrm>
        </p:spPr>
        <p:txBody>
          <a:bodyPr/>
          <a:lstStyle>
            <a:lvl1pPr algn="ctr">
              <a:defRPr sz="48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7891" name="Rectangle 2051"/>
          <p:cNvSpPr>
            <a:spLocks noGrp="1" noChangeArrowheads="1"/>
          </p:cNvSpPr>
          <p:nvPr>
            <p:ph type="subTitle" idx="1"/>
          </p:nvPr>
        </p:nvSpPr>
        <p:spPr>
          <a:xfrm>
            <a:off x="1219200" y="5029200"/>
            <a:ext cx="6400800" cy="914400"/>
          </a:xfrm>
        </p:spPr>
        <p:txBody>
          <a:bodyPr/>
          <a:lstStyle>
            <a:lvl1pPr marL="0" indent="0" algn="ctr">
              <a:buFontTx/>
              <a:buNone/>
              <a:defRPr sz="2400"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2064"/>
          <p:cNvSpPr>
            <a:spLocks noGrp="1" noChangeArrowheads="1"/>
          </p:cNvSpPr>
          <p:nvPr>
            <p:ph type="dt" sz="half" idx="10"/>
          </p:nvPr>
        </p:nvSpPr>
        <p:spPr>
          <a:xfrm>
            <a:off x="381000" y="6248400"/>
            <a:ext cx="1905000" cy="381000"/>
          </a:xfrm>
        </p:spPr>
        <p:txBody>
          <a:bodyPr anchor="b"/>
          <a:lstStyle>
            <a:lvl1pPr>
              <a:defRPr kumimoji="0" smtClean="0">
                <a:solidFill>
                  <a:srgbClr val="000000"/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206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8400"/>
            <a:ext cx="2895600" cy="381000"/>
          </a:xfrm>
        </p:spPr>
        <p:txBody>
          <a:bodyPr anchor="b"/>
          <a:lstStyle>
            <a:lvl1pPr>
              <a:defRPr kumimoji="0" smtClean="0">
                <a:solidFill>
                  <a:srgbClr val="000000"/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206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858000" y="6248400"/>
            <a:ext cx="1905000" cy="381000"/>
          </a:xfrm>
        </p:spPr>
        <p:txBody>
          <a:bodyPr anchor="b"/>
          <a:lstStyle>
            <a:lvl1pPr>
              <a:defRPr kumimoji="0" smtClean="0">
                <a:solidFill>
                  <a:srgbClr val="000000"/>
                </a:solidFill>
                <a:latin typeface="+mn-lt"/>
              </a:defRPr>
            </a:lvl1pPr>
          </a:lstStyle>
          <a:p>
            <a:pPr>
              <a:defRPr/>
            </a:pPr>
            <a:fld id="{8CF198C1-5C76-40B9-B9EC-A5A90A7336E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808076"/>
      </p:ext>
    </p:extLst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104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04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04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4B32D7A-746D-458F-98AE-488BF50B021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9370745"/>
      </p:ext>
    </p:extLst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229350" y="76200"/>
            <a:ext cx="1695450" cy="5867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3000" y="76200"/>
            <a:ext cx="4933950" cy="5867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104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04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04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9ADB4E7-B732-486B-811E-767BEEC3C43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7194051"/>
      </p:ext>
    </p:extLst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OverObj" preserve="1">
  <p:cSld name="Title and Tex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76200"/>
            <a:ext cx="6781800" cy="10668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1143000" y="1219200"/>
            <a:ext cx="6781800" cy="2286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3000" y="3657600"/>
            <a:ext cx="6781800" cy="2286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104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04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104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750C975-5337-41BB-8A59-B7FC670B337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9468801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104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04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04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C3D4793-142F-4D11-B7E1-8DE7BD34F66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0700734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104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04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04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7E39E5E-B3FC-43A0-AC9D-3D2A3FEFF18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8019766"/>
      </p:ext>
    </p:extLst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43000" y="1219200"/>
            <a:ext cx="33147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219200"/>
            <a:ext cx="33147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104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04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104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2EB8B7-9211-4B76-9793-0E368CA9CD4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888829"/>
      </p:ext>
    </p:extLst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104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104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104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1E9E3C9-2ABF-4326-8597-0D6F239F1E2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1969229"/>
      </p:ext>
    </p:extLst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04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104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04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B4298A1-8A06-4488-B197-6C57B1F847E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6413898"/>
      </p:ext>
    </p:extLst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4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104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104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456B5C1-BFF9-4B04-8442-3EAC33444F7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5742047"/>
      </p:ext>
    </p:extLst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104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04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104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3D1B540-7FC5-4578-A0D2-D50F7C08865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991057"/>
      </p:ext>
    </p:extLst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104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04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104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B645028-15EB-4F35-85A1-43EEFB30729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9181670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1026"/>
          <p:cNvSpPr>
            <a:spLocks noGrp="1" noChangeArrowheads="1"/>
          </p:cNvSpPr>
          <p:nvPr>
            <p:ph type="title"/>
          </p:nvPr>
        </p:nvSpPr>
        <p:spPr bwMode="auto">
          <a:xfrm>
            <a:off x="1143000" y="76200"/>
            <a:ext cx="67818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Rectangle 1027"/>
          <p:cNvSpPr>
            <a:spLocks noGrp="1" noChangeArrowheads="1"/>
          </p:cNvSpPr>
          <p:nvPr>
            <p:ph type="body" idx="1"/>
          </p:nvPr>
        </p:nvSpPr>
        <p:spPr bwMode="auto">
          <a:xfrm>
            <a:off x="1143000" y="1219200"/>
            <a:ext cx="6781800" cy="472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36886" name="Rectangle 1046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1" sz="140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6887" name="Rectangle 1047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kumimoji="1" sz="140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6888" name="Rectangle 1048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kumimoji="1" sz="1400" smtClean="0"/>
            </a:lvl1pPr>
          </a:lstStyle>
          <a:p>
            <a:pPr>
              <a:defRPr/>
            </a:pPr>
            <a:fld id="{DACE3CEA-C02E-454E-970F-D5C1750CE43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1" r:id="rId1"/>
    <p:sldLayoutId id="2147483670" r:id="rId2"/>
    <p:sldLayoutId id="2147483671" r:id="rId3"/>
    <p:sldLayoutId id="2147483672" r:id="rId4"/>
    <p:sldLayoutId id="2147483673" r:id="rId5"/>
    <p:sldLayoutId id="2147483674" r:id="rId6"/>
    <p:sldLayoutId id="2147483675" r:id="rId7"/>
    <p:sldLayoutId id="2147483676" r:id="rId8"/>
    <p:sldLayoutId id="2147483677" r:id="rId9"/>
    <p:sldLayoutId id="2147483678" r:id="rId10"/>
    <p:sldLayoutId id="2147483679" r:id="rId11"/>
    <p:sldLayoutId id="2147483680" r:id="rId12"/>
  </p:sldLayoutIdLst>
  <p:transition/>
  <p:timing>
    <p:tnLst>
      <p:par>
        <p:cTn id="1" dur="indefinite" restart="never" nodeType="tmRoot"/>
      </p:par>
    </p:tnLst>
  </p:timing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>
          <a:solidFill>
            <a:srgbClr val="000000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rgbClr val="000000"/>
          </a:solidFill>
          <a:latin typeface="Garamond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rgbClr val="000000"/>
          </a:solidFill>
          <a:latin typeface="Garamond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rgbClr val="000000"/>
          </a:solidFill>
          <a:latin typeface="Garamond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rgbClr val="000000"/>
          </a:solidFill>
          <a:latin typeface="Garamond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rgbClr val="000000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rgbClr val="000000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rgbClr val="000000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rgbClr val="000000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2800">
          <a:solidFill>
            <a:srgbClr val="000000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2600">
          <a:solidFill>
            <a:srgbClr val="000000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rgbClr val="000000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2000">
          <a:solidFill>
            <a:srgbClr val="000000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2000">
          <a:solidFill>
            <a:srgbClr val="000000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Char char="•"/>
        <a:defRPr sz="2000">
          <a:solidFill>
            <a:srgbClr val="000000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Char char="•"/>
        <a:defRPr sz="2000">
          <a:solidFill>
            <a:srgbClr val="000000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Char char="•"/>
        <a:defRPr sz="2000">
          <a:solidFill>
            <a:srgbClr val="000000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Char char="•"/>
        <a:defRPr sz="2000">
          <a:solidFill>
            <a:srgbClr val="000000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828800"/>
            <a:ext cx="7772400" cy="1524000"/>
          </a:xfrm>
        </p:spPr>
        <p:txBody>
          <a:bodyPr/>
          <a:lstStyle/>
          <a:p>
            <a:pPr eaLnBrk="1" hangingPunct="1"/>
            <a:r>
              <a:rPr lang="en-US" altLang="en-US" sz="4400" dirty="0" smtClean="0"/>
              <a:t>Payment and Remittance Information</a:t>
            </a:r>
          </a:p>
        </p:txBody>
      </p:sp>
      <p:sp>
        <p:nvSpPr>
          <p:cNvPr id="3075" name="Rectangle 4"/>
          <p:cNvSpPr>
            <a:spLocks noChangeArrowheads="1"/>
          </p:cNvSpPr>
          <p:nvPr/>
        </p:nvSpPr>
        <p:spPr bwMode="auto">
          <a:xfrm>
            <a:off x="4114800" y="5486400"/>
            <a:ext cx="49530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/>
            <a:r>
              <a:rPr lang="en-US" altLang="en-US" sz="2800" dirty="0">
                <a:solidFill>
                  <a:srgbClr val="000000"/>
                </a:solidFill>
                <a:latin typeface="Garamond" pitchFamily="18" charset="0"/>
              </a:rPr>
              <a:t>ACB Bank</a:t>
            </a:r>
            <a:br>
              <a:rPr lang="en-US" altLang="en-US" sz="2800" dirty="0">
                <a:solidFill>
                  <a:srgbClr val="000000"/>
                </a:solidFill>
                <a:latin typeface="Garamond" pitchFamily="18" charset="0"/>
              </a:rPr>
            </a:br>
            <a:r>
              <a:rPr lang="en-US" altLang="en-US" sz="1800" i="1" dirty="0">
                <a:solidFill>
                  <a:srgbClr val="000000"/>
                </a:solidFill>
                <a:latin typeface="Garamond" pitchFamily="18" charset="0"/>
              </a:rPr>
              <a:t>Your </a:t>
            </a:r>
            <a:r>
              <a:rPr lang="en-US" altLang="en-US" sz="1800" i="1" dirty="0" smtClean="0">
                <a:solidFill>
                  <a:srgbClr val="000000"/>
                </a:solidFill>
                <a:latin typeface="Garamond" pitchFamily="18" charset="0"/>
              </a:rPr>
              <a:t>tag line or logo here</a:t>
            </a:r>
            <a:endParaRPr lang="en-US" altLang="en-US" sz="1800" i="1" dirty="0">
              <a:solidFill>
                <a:srgbClr val="000000"/>
              </a:solidFill>
              <a:latin typeface="Garamond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fld id="{901A989A-C5B7-474F-A783-053E6831EE35}" type="slidenum">
              <a:rPr lang="en-US" altLang="en-US" sz="1400"/>
              <a:pPr eaLnBrk="1" hangingPunct="1"/>
              <a:t>10</a:t>
            </a:fld>
            <a:endParaRPr lang="en-US" altLang="en-US" sz="1400"/>
          </a:p>
        </p:txBody>
      </p:sp>
      <p:sp>
        <p:nvSpPr>
          <p:cNvPr id="1229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Contact Information</a:t>
            </a:r>
          </a:p>
        </p:txBody>
      </p:sp>
      <p:sp>
        <p:nvSpPr>
          <p:cNvPr id="1229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52400" y="1219200"/>
            <a:ext cx="8305800" cy="5486400"/>
          </a:xfrm>
        </p:spPr>
        <p:txBody>
          <a:bodyPr/>
          <a:lstStyle/>
          <a:p>
            <a:pPr eaLnBrk="1" hangingPunct="1"/>
            <a:endParaRPr lang="en-US" altLang="en-US" dirty="0" smtClean="0"/>
          </a:p>
          <a:p>
            <a:pPr eaLnBrk="1" hangingPunct="1"/>
            <a:r>
              <a:rPr lang="en-US" altLang="en-US" dirty="0" smtClean="0"/>
              <a:t>Key contact person</a:t>
            </a:r>
          </a:p>
          <a:p>
            <a:pPr eaLnBrk="1" hangingPunct="1"/>
            <a:endParaRPr lang="en-US" altLang="en-US" sz="1400" dirty="0" smtClean="0"/>
          </a:p>
          <a:p>
            <a:pPr eaLnBrk="1" hangingPunct="1"/>
            <a:r>
              <a:rPr lang="en-US" altLang="en-US" dirty="0" smtClean="0"/>
              <a:t>Telephone number</a:t>
            </a:r>
          </a:p>
          <a:p>
            <a:pPr eaLnBrk="1" hangingPunct="1"/>
            <a:endParaRPr lang="en-US" altLang="en-US" sz="1600" dirty="0" smtClean="0"/>
          </a:p>
          <a:p>
            <a:pPr eaLnBrk="1" hangingPunct="1"/>
            <a:r>
              <a:rPr lang="en-US" altLang="en-US" dirty="0" smtClean="0"/>
              <a:t>Email address</a:t>
            </a:r>
          </a:p>
          <a:p>
            <a:pPr eaLnBrk="1" hangingPunct="1"/>
            <a:endParaRPr lang="en-US" altLang="en-US" sz="1400" dirty="0" smtClean="0"/>
          </a:p>
          <a:p>
            <a:pPr eaLnBrk="1" hangingPunct="1"/>
            <a:r>
              <a:rPr lang="en-US" altLang="en-US" dirty="0" smtClean="0"/>
              <a:t>Web site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fld id="{2D20C656-D238-4BC1-97EA-11B9C131D3B0}" type="slidenum">
              <a:rPr lang="en-US" altLang="en-US" sz="1400"/>
              <a:pPr eaLnBrk="1" hangingPunct="1"/>
              <a:t>2</a:t>
            </a:fld>
            <a:endParaRPr lang="en-US" altLang="en-US" sz="1400"/>
          </a:p>
        </p:txBody>
      </p:sp>
      <p:sp>
        <p:nvSpPr>
          <p:cNvPr id="4099" name="Rectangle 6"/>
          <p:cNvSpPr>
            <a:spLocks noGrp="1" noChangeArrowheads="1"/>
          </p:cNvSpPr>
          <p:nvPr>
            <p:ph type="title"/>
          </p:nvPr>
        </p:nvSpPr>
        <p:spPr>
          <a:xfrm>
            <a:off x="1066800" y="76200"/>
            <a:ext cx="7848600" cy="1066800"/>
          </a:xfrm>
        </p:spPr>
        <p:txBody>
          <a:bodyPr/>
          <a:lstStyle/>
          <a:p>
            <a:pPr eaLnBrk="1" hangingPunct="1"/>
            <a:r>
              <a:rPr lang="en-US" altLang="en-US" smtClean="0"/>
              <a:t>Who we are</a:t>
            </a:r>
          </a:p>
        </p:txBody>
      </p:sp>
      <p:sp>
        <p:nvSpPr>
          <p:cNvPr id="4100" name="Rectangle 7"/>
          <p:cNvSpPr>
            <a:spLocks noGrp="1" noChangeArrowheads="1"/>
          </p:cNvSpPr>
          <p:nvPr>
            <p:ph type="body" idx="1"/>
          </p:nvPr>
        </p:nvSpPr>
        <p:spPr>
          <a:xfrm>
            <a:off x="609600" y="1219200"/>
            <a:ext cx="7696200" cy="5486400"/>
          </a:xfrm>
        </p:spPr>
        <p:txBody>
          <a:bodyPr/>
          <a:lstStyle/>
          <a:p>
            <a:pPr eaLnBrk="1" hangingPunct="1"/>
            <a:endParaRPr lang="en-US" altLang="en-US" smtClean="0"/>
          </a:p>
          <a:p>
            <a:pPr eaLnBrk="1" hangingPunct="1"/>
            <a:r>
              <a:rPr lang="en-US" altLang="en-US" smtClean="0"/>
              <a:t>Include your institution information here.</a:t>
            </a:r>
          </a:p>
          <a:p>
            <a:pPr eaLnBrk="1" hangingPunct="1"/>
            <a:endParaRPr lang="en-US" altLang="en-US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fld id="{416243D1-81C3-41B7-A358-AF93250C10DA}" type="slidenum">
              <a:rPr lang="en-US" altLang="en-US" sz="1400"/>
              <a:pPr eaLnBrk="1" hangingPunct="1"/>
              <a:t>3</a:t>
            </a:fld>
            <a:endParaRPr lang="en-US" altLang="en-US" sz="1400"/>
          </a:p>
        </p:txBody>
      </p:sp>
      <p:sp>
        <p:nvSpPr>
          <p:cNvPr id="512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New Opportunity </a:t>
            </a:r>
          </a:p>
        </p:txBody>
      </p:sp>
      <p:sp>
        <p:nvSpPr>
          <p:cNvPr id="512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09600" y="1219200"/>
            <a:ext cx="7467600" cy="5334000"/>
          </a:xfrm>
        </p:spPr>
        <p:txBody>
          <a:bodyPr/>
          <a:lstStyle/>
          <a:p>
            <a:pPr eaLnBrk="1" hangingPunct="1">
              <a:buFontTx/>
              <a:buNone/>
            </a:pPr>
            <a:endParaRPr lang="en-US" altLang="en-US" smtClean="0"/>
          </a:p>
          <a:p>
            <a:pPr eaLnBrk="1" hangingPunct="1"/>
            <a:r>
              <a:rPr lang="en-US" altLang="en-US" smtClean="0"/>
              <a:t>We have identified that your company is receiving detailed remittance information that is embedded in your Automated Clearing House (ACH) transactions.</a:t>
            </a:r>
          </a:p>
          <a:p>
            <a:pPr eaLnBrk="1" hangingPunct="1"/>
            <a:endParaRPr lang="en-US" altLang="en-US" sz="1100" smtClean="0"/>
          </a:p>
          <a:p>
            <a:pPr eaLnBrk="1" hangingPunct="1"/>
            <a:r>
              <a:rPr lang="en-US" altLang="en-US" smtClean="0"/>
              <a:t>This information is already stored in your ACH transactions in the form of Financial Electronic Data Interchange (EDI).</a:t>
            </a:r>
          </a:p>
          <a:p>
            <a:pPr eaLnBrk="1" hangingPunct="1"/>
            <a:endParaRPr lang="en-US" altLang="en-US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fld id="{A37AEC1E-D9F6-4931-8977-A1B932B505B1}" type="slidenum">
              <a:rPr lang="en-US" altLang="en-US" sz="1400"/>
              <a:pPr eaLnBrk="1" hangingPunct="1"/>
              <a:t>4</a:t>
            </a:fld>
            <a:endParaRPr lang="en-US" altLang="en-US" sz="1400"/>
          </a:p>
        </p:txBody>
      </p:sp>
      <p:sp>
        <p:nvSpPr>
          <p:cNvPr id="6147" name="Rectangle 28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New Opportunity </a:t>
            </a:r>
          </a:p>
        </p:txBody>
      </p:sp>
      <p:sp>
        <p:nvSpPr>
          <p:cNvPr id="6148" name="Rectangle 31"/>
          <p:cNvSpPr>
            <a:spLocks noGrp="1" noChangeArrowheads="1"/>
          </p:cNvSpPr>
          <p:nvPr>
            <p:ph type="body" idx="1"/>
          </p:nvPr>
        </p:nvSpPr>
        <p:spPr>
          <a:xfrm>
            <a:off x="304800" y="1219200"/>
            <a:ext cx="8077200" cy="5410200"/>
          </a:xfrm>
        </p:spPr>
        <p:txBody>
          <a:bodyPr/>
          <a:lstStyle/>
          <a:p>
            <a:pPr eaLnBrk="1" hangingPunct="1">
              <a:buFontTx/>
              <a:buNone/>
            </a:pPr>
            <a:endParaRPr lang="en-US" altLang="en-US" sz="1600" dirty="0" smtClean="0"/>
          </a:p>
          <a:p>
            <a:pPr eaLnBrk="1" hangingPunct="1"/>
            <a:r>
              <a:rPr lang="en-US" altLang="en-US" dirty="0" smtClean="0"/>
              <a:t>We can provide you human-readable reports of your EDI information and direct the reports to email addresses that you designate.</a:t>
            </a:r>
          </a:p>
          <a:p>
            <a:pPr eaLnBrk="1" hangingPunct="1"/>
            <a:endParaRPr lang="en-US" altLang="en-US" sz="1100" dirty="0" smtClean="0"/>
          </a:p>
          <a:p>
            <a:pPr eaLnBrk="1" hangingPunct="1"/>
            <a:r>
              <a:rPr lang="en-US" altLang="en-US" dirty="0" smtClean="0"/>
              <a:t>If your company has an EDI-compatible accounts receivable system, we can provide you a machine-readable file that allows you to upload the payment information into the AR system.  This allows your company to benefit from the speed and accuracy improvements associated with straight-through processing (STP).</a:t>
            </a:r>
          </a:p>
          <a:p>
            <a:pPr eaLnBrk="1" hangingPunct="1"/>
            <a:endParaRPr lang="en-US" altLang="en-US" dirty="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fld id="{44BC8A71-3FE8-42F5-BE00-6BC42A86DED8}" type="slidenum">
              <a:rPr lang="en-US" altLang="en-US" sz="1400"/>
              <a:pPr eaLnBrk="1" hangingPunct="1"/>
              <a:t>5</a:t>
            </a:fld>
            <a:endParaRPr lang="en-US" altLang="en-US" sz="1400"/>
          </a:p>
        </p:txBody>
      </p:sp>
      <p:sp>
        <p:nvSpPr>
          <p:cNvPr id="11267" name="Rectangle 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Next steps</a:t>
            </a:r>
          </a:p>
        </p:txBody>
      </p:sp>
      <p:sp>
        <p:nvSpPr>
          <p:cNvPr id="11268" name="Rectangle 7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en-US" altLang="en-US" sz="2400" dirty="0" smtClean="0"/>
          </a:p>
          <a:p>
            <a:pPr eaLnBrk="1" hangingPunct="1"/>
            <a:r>
              <a:rPr lang="en-US" altLang="en-US" dirty="0" smtClean="0"/>
              <a:t>Ready to get started?</a:t>
            </a:r>
          </a:p>
          <a:p>
            <a:pPr eaLnBrk="1" hangingPunct="1"/>
            <a:endParaRPr lang="en-US" altLang="en-US" dirty="0" smtClean="0"/>
          </a:p>
          <a:p>
            <a:pPr eaLnBrk="1" hangingPunct="1"/>
            <a:r>
              <a:rPr lang="en-US" altLang="en-US" dirty="0" smtClean="0"/>
              <a:t>Just contact us and we can share some sample reports and the details about the service.</a:t>
            </a:r>
          </a:p>
          <a:p>
            <a:pPr eaLnBrk="1" hangingPunct="1"/>
            <a:endParaRPr lang="en-US" altLang="en-US" dirty="0" smtClean="0"/>
          </a:p>
          <a:p>
            <a:pPr eaLnBrk="1" hangingPunct="1"/>
            <a:r>
              <a:rPr lang="en-US" altLang="en-US" dirty="0" smtClean="0"/>
              <a:t>You can start receiving these reports in a few short days.</a:t>
            </a:r>
          </a:p>
          <a:p>
            <a:pPr lvl="3" eaLnBrk="1" hangingPunct="1"/>
            <a:endParaRPr lang="en-US" altLang="en-US" sz="2400" dirty="0" smtClean="0"/>
          </a:p>
          <a:p>
            <a:pPr lvl="4" eaLnBrk="1" hangingPunct="1">
              <a:buFontTx/>
              <a:buNone/>
            </a:pPr>
            <a:endParaRPr lang="en-US" altLang="en-US" sz="2400" dirty="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fld id="{8767BC92-2AC6-402B-A8EF-0B1B2EE8BE4E}" type="slidenum">
              <a:rPr lang="en-US" altLang="en-US" sz="1400"/>
              <a:pPr eaLnBrk="1" hangingPunct="1"/>
              <a:t>6</a:t>
            </a:fld>
            <a:endParaRPr lang="en-US" altLang="en-US" sz="1400"/>
          </a:p>
        </p:txBody>
      </p:sp>
      <p:sp>
        <p:nvSpPr>
          <p:cNvPr id="717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 smtClean="0"/>
              <a:t>New Opportunity </a:t>
            </a:r>
          </a:p>
        </p:txBody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04800" y="1219200"/>
            <a:ext cx="7924800" cy="5486400"/>
          </a:xfrm>
        </p:spPr>
        <p:txBody>
          <a:bodyPr/>
          <a:lstStyle/>
          <a:p>
            <a:pPr eaLnBrk="1" hangingPunct="1"/>
            <a:endParaRPr lang="en-US" altLang="en-US" dirty="0" smtClean="0"/>
          </a:p>
          <a:p>
            <a:pPr eaLnBrk="1" hangingPunct="1"/>
            <a:r>
              <a:rPr lang="en-US" altLang="en-US" dirty="0" smtClean="0"/>
              <a:t>This reporting and file delivery service leverages an encrypted email service that transmits and stores your EDI reports.</a:t>
            </a:r>
          </a:p>
          <a:p>
            <a:pPr eaLnBrk="1" hangingPunct="1"/>
            <a:endParaRPr lang="en-US" altLang="en-US" sz="1400" dirty="0" smtClean="0"/>
          </a:p>
          <a:p>
            <a:pPr eaLnBrk="1" hangingPunct="1"/>
            <a:r>
              <a:rPr lang="en-US" altLang="en-US" dirty="0" smtClean="0"/>
              <a:t>You can easily retrieve these reports and apply the payment information to open Accounts Receivable entries.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fld id="{8A5E889C-3FBE-41B4-AAB3-47290ECE9E82}" type="slidenum">
              <a:rPr lang="en-US" altLang="en-US" sz="1400"/>
              <a:pPr eaLnBrk="1" hangingPunct="1"/>
              <a:t>7</a:t>
            </a:fld>
            <a:endParaRPr lang="en-US" altLang="en-US" sz="1400"/>
          </a:p>
        </p:txBody>
      </p:sp>
      <p:sp>
        <p:nvSpPr>
          <p:cNvPr id="819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New Opportunity </a:t>
            </a:r>
          </a:p>
        </p:txBody>
      </p:sp>
      <p:sp>
        <p:nvSpPr>
          <p:cNvPr id="819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52400" y="1219200"/>
            <a:ext cx="8153400" cy="5410200"/>
          </a:xfrm>
        </p:spPr>
        <p:txBody>
          <a:bodyPr/>
          <a:lstStyle/>
          <a:p>
            <a:pPr eaLnBrk="1" hangingPunct="1"/>
            <a:endParaRPr lang="en-US" altLang="en-US" smtClean="0"/>
          </a:p>
          <a:p>
            <a:pPr eaLnBrk="1" hangingPunct="1"/>
            <a:r>
              <a:rPr lang="en-US" altLang="en-US" smtClean="0"/>
              <a:t>You can use this EDI information to gain efficiencies in your accounting operations.</a:t>
            </a:r>
          </a:p>
          <a:p>
            <a:pPr eaLnBrk="1" hangingPunct="1"/>
            <a:endParaRPr lang="en-US" altLang="en-US" sz="1400" smtClean="0"/>
          </a:p>
          <a:p>
            <a:pPr eaLnBrk="1" hangingPunct="1"/>
            <a:r>
              <a:rPr lang="en-US" altLang="en-US" smtClean="0"/>
              <a:t>You don’t need to know anything about the complexities of financial EDI.  The service will handle all of those details for you and provide you easy-to-read reports.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fld id="{D50472FB-2F15-4C9F-BB02-61D619636167}" type="slidenum">
              <a:rPr lang="en-US" altLang="en-US" sz="1400"/>
              <a:pPr eaLnBrk="1" hangingPunct="1"/>
              <a:t>8</a:t>
            </a:fld>
            <a:endParaRPr lang="en-US" altLang="en-US" sz="1400"/>
          </a:p>
        </p:txBody>
      </p:sp>
      <p:sp>
        <p:nvSpPr>
          <p:cNvPr id="9219" name="Rectangle 2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Fee Information</a:t>
            </a:r>
          </a:p>
        </p:txBody>
      </p:sp>
      <p:sp>
        <p:nvSpPr>
          <p:cNvPr id="9220" name="Rectangle 29"/>
          <p:cNvSpPr>
            <a:spLocks noGrp="1" noChangeArrowheads="1"/>
          </p:cNvSpPr>
          <p:nvPr>
            <p:ph type="body" sz="half" idx="1"/>
          </p:nvPr>
        </p:nvSpPr>
        <p:spPr>
          <a:xfrm>
            <a:off x="152400" y="1219200"/>
            <a:ext cx="8229600" cy="5257800"/>
          </a:xfrm>
        </p:spPr>
        <p:txBody>
          <a:bodyPr/>
          <a:lstStyle/>
          <a:p>
            <a:pPr eaLnBrk="1" hangingPunct="1"/>
            <a:endParaRPr lang="en-US" altLang="en-US" sz="2400" smtClean="0"/>
          </a:p>
          <a:p>
            <a:pPr eaLnBrk="1" hangingPunct="1"/>
            <a:r>
              <a:rPr lang="en-US" altLang="en-US" smtClean="0"/>
              <a:t>Include your fee information here</a:t>
            </a:r>
          </a:p>
          <a:p>
            <a:pPr eaLnBrk="1" hangingPunct="1"/>
            <a:endParaRPr lang="en-US" altLang="en-US" sz="360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fld id="{60AF13CA-44E1-4D02-98A8-96FED499232D}" type="slidenum">
              <a:rPr lang="en-US" altLang="en-US" sz="1400"/>
              <a:pPr eaLnBrk="1" hangingPunct="1"/>
              <a:t>9</a:t>
            </a:fld>
            <a:endParaRPr lang="en-US" altLang="en-US" sz="1400"/>
          </a:p>
        </p:txBody>
      </p:sp>
      <p:sp>
        <p:nvSpPr>
          <p:cNvPr id="1024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 smtClean="0"/>
              <a:t>Our strengths</a:t>
            </a:r>
          </a:p>
        </p:txBody>
      </p:sp>
      <p:sp>
        <p:nvSpPr>
          <p:cNvPr id="10244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81000" y="1219200"/>
            <a:ext cx="7924800" cy="5410200"/>
          </a:xfrm>
        </p:spPr>
        <p:txBody>
          <a:bodyPr/>
          <a:lstStyle/>
          <a:p>
            <a:pPr eaLnBrk="1" hangingPunct="1"/>
            <a:endParaRPr lang="en-US" altLang="en-US" dirty="0" smtClean="0"/>
          </a:p>
          <a:p>
            <a:pPr eaLnBrk="1" hangingPunct="1"/>
            <a:r>
              <a:rPr lang="en-US" altLang="en-US" dirty="0" smtClean="0"/>
              <a:t>ABC Bank is great because…</a:t>
            </a:r>
          </a:p>
          <a:p>
            <a:pPr eaLnBrk="1" hangingPunct="1"/>
            <a:endParaRPr lang="en-US" altLang="en-US" dirty="0" smtClean="0"/>
          </a:p>
          <a:p>
            <a:pPr eaLnBrk="1" hangingPunct="1"/>
            <a:r>
              <a:rPr lang="en-US" altLang="en-US" dirty="0" smtClean="0"/>
              <a:t>#1</a:t>
            </a:r>
          </a:p>
          <a:p>
            <a:pPr eaLnBrk="1" hangingPunct="1"/>
            <a:endParaRPr lang="en-US" altLang="en-US" dirty="0" smtClean="0"/>
          </a:p>
          <a:p>
            <a:pPr eaLnBrk="1" hangingPunct="1"/>
            <a:r>
              <a:rPr lang="en-US" altLang="en-US" dirty="0" smtClean="0"/>
              <a:t>#2</a:t>
            </a:r>
          </a:p>
          <a:p>
            <a:pPr eaLnBrk="1" hangingPunct="1"/>
            <a:endParaRPr lang="en-US" altLang="en-US" dirty="0" smtClean="0"/>
          </a:p>
          <a:p>
            <a:pPr eaLnBrk="1" hangingPunct="1"/>
            <a:r>
              <a:rPr lang="en-US" altLang="en-US" dirty="0" smtClean="0"/>
              <a:t>#3</a:t>
            </a:r>
          </a:p>
          <a:p>
            <a:pPr lvl="3" eaLnBrk="1" hangingPunct="1"/>
            <a:endParaRPr lang="en-US" altLang="en-US" sz="1800" dirty="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EFINEDINNAVIGATOR" val="False"/>
  <p:tag name="BRANCHTO" val="0"/>
</p:tagLst>
</file>

<file path=ppt/theme/theme1.xml><?xml version="1.0" encoding="utf-8"?>
<a:theme xmlns:a="http://schemas.openxmlformats.org/drawingml/2006/main" name="Presentation on product or service">
  <a:themeElements>
    <a:clrScheme name="Presentation on product or service 6">
      <a:dk1>
        <a:srgbClr val="000000"/>
      </a:dk1>
      <a:lt1>
        <a:srgbClr val="FFFFFF"/>
      </a:lt1>
      <a:dk2>
        <a:srgbClr val="000000"/>
      </a:dk2>
      <a:lt2>
        <a:srgbClr val="996633"/>
      </a:lt2>
      <a:accent1>
        <a:srgbClr val="CC9900"/>
      </a:accent1>
      <a:accent2>
        <a:srgbClr val="FFE28F"/>
      </a:accent2>
      <a:accent3>
        <a:srgbClr val="FFFFFF"/>
      </a:accent3>
      <a:accent4>
        <a:srgbClr val="000000"/>
      </a:accent4>
      <a:accent5>
        <a:srgbClr val="E2CAAA"/>
      </a:accent5>
      <a:accent6>
        <a:srgbClr val="E7CD81"/>
      </a:accent6>
      <a:hlink>
        <a:srgbClr val="996633"/>
      </a:hlink>
      <a:folHlink>
        <a:srgbClr val="FF9900"/>
      </a:folHlink>
    </a:clrScheme>
    <a:fontScheme name="Presentation on product or service">
      <a:majorFont>
        <a:latin typeface="Garamond"/>
        <a:ea typeface=""/>
        <a:cs typeface=""/>
      </a:majorFont>
      <a:minorFont>
        <a:latin typeface="Garamond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Presentation on product or service 1">
        <a:dk1>
          <a:srgbClr val="808080"/>
        </a:dk1>
        <a:lt1>
          <a:srgbClr val="F8F8F8"/>
        </a:lt1>
        <a:dk2>
          <a:srgbClr val="000000"/>
        </a:dk2>
        <a:lt2>
          <a:srgbClr val="FFFFFF"/>
        </a:lt2>
        <a:accent1>
          <a:srgbClr val="6699FF"/>
        </a:accent1>
        <a:accent2>
          <a:srgbClr val="9933FF"/>
        </a:accent2>
        <a:accent3>
          <a:srgbClr val="AAAAAA"/>
        </a:accent3>
        <a:accent4>
          <a:srgbClr val="D4D4D4"/>
        </a:accent4>
        <a:accent5>
          <a:srgbClr val="B8CAFF"/>
        </a:accent5>
        <a:accent6>
          <a:srgbClr val="8A2DE7"/>
        </a:accent6>
        <a:hlink>
          <a:srgbClr val="00FFFF"/>
        </a:hlink>
        <a:folHlink>
          <a:srgbClr val="0099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esentation on product or service 2">
        <a:dk1>
          <a:srgbClr val="000066"/>
        </a:dk1>
        <a:lt1>
          <a:srgbClr val="FFFFFF"/>
        </a:lt1>
        <a:dk2>
          <a:srgbClr val="3333FF"/>
        </a:dk2>
        <a:lt2>
          <a:srgbClr val="3399FF"/>
        </a:lt2>
        <a:accent1>
          <a:srgbClr val="66CCFF"/>
        </a:accent1>
        <a:accent2>
          <a:srgbClr val="FF66FF"/>
        </a:accent2>
        <a:accent3>
          <a:srgbClr val="FFFFFF"/>
        </a:accent3>
        <a:accent4>
          <a:srgbClr val="000056"/>
        </a:accent4>
        <a:accent5>
          <a:srgbClr val="B8E2FF"/>
        </a:accent5>
        <a:accent6>
          <a:srgbClr val="E75CE7"/>
        </a:accent6>
        <a:hlink>
          <a:srgbClr val="CC00CC"/>
        </a:hlink>
        <a:folHlink>
          <a:srgbClr val="CC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tion on product or servic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69696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C9C9C9"/>
        </a:accent5>
        <a:accent6>
          <a:srgbClr val="C8C8C8"/>
        </a:accent6>
        <a:hlink>
          <a:srgbClr val="333333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tion on product or service 4">
        <a:dk1>
          <a:srgbClr val="808080"/>
        </a:dk1>
        <a:lt1>
          <a:srgbClr val="F8F8F8"/>
        </a:lt1>
        <a:dk2>
          <a:srgbClr val="000000"/>
        </a:dk2>
        <a:lt2>
          <a:srgbClr val="FFFFFF"/>
        </a:lt2>
        <a:accent1>
          <a:srgbClr val="CC9900"/>
        </a:accent1>
        <a:accent2>
          <a:srgbClr val="996600"/>
        </a:accent2>
        <a:accent3>
          <a:srgbClr val="AAAAAA"/>
        </a:accent3>
        <a:accent4>
          <a:srgbClr val="D4D4D4"/>
        </a:accent4>
        <a:accent5>
          <a:srgbClr val="E2CAAA"/>
        </a:accent5>
        <a:accent6>
          <a:srgbClr val="8A5C00"/>
        </a:accent6>
        <a:hlink>
          <a:srgbClr val="CCCC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esentation on product or service 5">
        <a:dk1>
          <a:srgbClr val="000000"/>
        </a:dk1>
        <a:lt1>
          <a:srgbClr val="FFFFFF"/>
        </a:lt1>
        <a:dk2>
          <a:srgbClr val="000000"/>
        </a:dk2>
        <a:lt2>
          <a:srgbClr val="996633"/>
        </a:lt2>
        <a:accent1>
          <a:srgbClr val="CC9900"/>
        </a:accent1>
        <a:accent2>
          <a:srgbClr val="FFECB7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E7D6A6"/>
        </a:accent6>
        <a:hlink>
          <a:srgbClr val="996633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tion on product or service 6">
        <a:dk1>
          <a:srgbClr val="000000"/>
        </a:dk1>
        <a:lt1>
          <a:srgbClr val="FFFFFF"/>
        </a:lt1>
        <a:dk2>
          <a:srgbClr val="000000"/>
        </a:dk2>
        <a:lt2>
          <a:srgbClr val="996633"/>
        </a:lt2>
        <a:accent1>
          <a:srgbClr val="CC9900"/>
        </a:accent1>
        <a:accent2>
          <a:srgbClr val="FFE28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E7CD81"/>
        </a:accent6>
        <a:hlink>
          <a:srgbClr val="996633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Presentation on product or service</Template>
  <TotalTime>0</TotalTime>
  <Words>293</Words>
  <Application>Microsoft Office PowerPoint</Application>
  <PresentationFormat>On-screen Show (4:3)</PresentationFormat>
  <Paragraphs>62</Paragraphs>
  <Slides>10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Presentation on product or service</vt:lpstr>
      <vt:lpstr>Payment and Remittance Information</vt:lpstr>
      <vt:lpstr>Who we are</vt:lpstr>
      <vt:lpstr>New Opportunity </vt:lpstr>
      <vt:lpstr>New Opportunity </vt:lpstr>
      <vt:lpstr>Next steps</vt:lpstr>
      <vt:lpstr>New Opportunity </vt:lpstr>
      <vt:lpstr>New Opportunity </vt:lpstr>
      <vt:lpstr>Fee Information</vt:lpstr>
      <vt:lpstr>Our strengths</vt:lpstr>
      <vt:lpstr>Contact Information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2015-08-17T18:54:21Z</dcterms:created>
  <dcterms:modified xsi:type="dcterms:W3CDTF">2015-08-17T18:54:47Z</dcterms:modified>
</cp:coreProperties>
</file>